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49.png" ContentType="image/png"/>
  <Override PartName="/ppt/media/image48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.png" ContentType="image/png"/>
  <Override PartName="/ppt/media/image39.png" ContentType="image/png"/>
  <Override PartName="/ppt/media/image23.png" ContentType="image/png"/>
  <Override PartName="/ppt/media/image8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3.xml.rels" ContentType="application/vnd.openxmlformats-package.relationship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customXml/item2.xml" ContentType="application/xml"/>
  <Override PartName="/customXml/item1.xml" ContentType="application/xml"/>
  <Override PartName="/customXml/itemProps2.xml" ContentType="application/vnd.openxmlformats-officedocument.customXmlProperties+xml"/>
  <Override PartName="/customXml/item3.xml" ContentType="application/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040240" y="57960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9984600" y="57960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5880" y="357588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8040240" y="357588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9984600" y="357588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451160" y="1984320"/>
            <a:ext cx="4536720" cy="1371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8040240" y="57960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984600" y="57960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5880" y="357588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8040240" y="357588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9984600" y="3575880"/>
            <a:ext cx="185148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451160" y="1984320"/>
            <a:ext cx="4536720" cy="1371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573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042840" y="357588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i-FI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588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042840" y="579600"/>
            <a:ext cx="28062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5880" y="3575880"/>
            <a:ext cx="5751000" cy="27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fi-FI" sz="2050" spc="-1" strike="noStrike">
              <a:solidFill>
                <a:srgbClr val="23408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it-IT" sz="600" spc="-1" strike="noStrike">
                <a:solidFill>
                  <a:srgbClr val="ffffff"/>
                </a:solidFill>
                <a:latin typeface="Arial"/>
              </a:rPr>
              <a:t>University of Oulu</a:t>
            </a:r>
            <a:endParaRPr b="0" lang="it-IT" sz="6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41280" y="2516760"/>
            <a:ext cx="11510640" cy="263376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90000"/>
              </a:lnSpc>
            </a:pPr>
            <a:r>
              <a:rPr b="1" lang="fi-FI" sz="7400" spc="-1" strike="noStrike">
                <a:solidFill>
                  <a:srgbClr val="23408f"/>
                </a:solidFill>
                <a:latin typeface="Arial"/>
              </a:rPr>
              <a:t>Click </a:t>
            </a:r>
            <a:r>
              <a:rPr b="1" lang="fi-FI" sz="7400" spc="-1" strike="noStrike">
                <a:solidFill>
                  <a:srgbClr val="23408f"/>
                </a:solidFill>
                <a:latin typeface="Arial"/>
              </a:rPr>
              <a:t>to </a:t>
            </a:r>
            <a:r>
              <a:rPr b="1" lang="fi-FI" sz="7400" spc="-1" strike="noStrike">
                <a:solidFill>
                  <a:srgbClr val="23408f"/>
                </a:solidFill>
                <a:latin typeface="Arial"/>
              </a:rPr>
              <a:t>add </a:t>
            </a:r>
            <a:r>
              <a:rPr b="1" lang="fi-FI" sz="7400" spc="-1" strike="noStrike">
                <a:solidFill>
                  <a:srgbClr val="23408f"/>
                </a:solidFill>
                <a:latin typeface="Arial"/>
              </a:rPr>
              <a:t>title</a:t>
            </a:r>
            <a:endParaRPr b="0" lang="fi-FI" sz="7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187520" y="730440"/>
            <a:ext cx="3794760" cy="1656000"/>
            <a:chOff x="4187520" y="730440"/>
            <a:chExt cx="3794760" cy="1656000"/>
          </a:xfrm>
        </p:grpSpPr>
        <p:sp>
          <p:nvSpPr>
            <p:cNvPr id="3" name="CustomShape 4"/>
            <p:cNvSpPr/>
            <p:nvPr/>
          </p:nvSpPr>
          <p:spPr>
            <a:xfrm>
              <a:off x="6758640" y="1162800"/>
              <a:ext cx="1223640" cy="1223640"/>
            </a:xfrm>
            <a:custGeom>
              <a:avLst/>
              <a:gdLst/>
              <a:ahLst/>
              <a:rect l="l" t="t" r="r" b="b"/>
              <a:pathLst>
                <a:path w="847" h="847">
                  <a:moveTo>
                    <a:pt x="847" y="159"/>
                  </a:moveTo>
                  <a:lnTo>
                    <a:pt x="688" y="0"/>
                  </a:lnTo>
                  <a:lnTo>
                    <a:pt x="672" y="15"/>
                  </a:lnTo>
                  <a:lnTo>
                    <a:pt x="0" y="687"/>
                  </a:lnTo>
                  <a:lnTo>
                    <a:pt x="160" y="847"/>
                  </a:lnTo>
                  <a:lnTo>
                    <a:pt x="847" y="15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187520" y="1162800"/>
              <a:ext cx="1223640" cy="1223640"/>
            </a:xfrm>
            <a:custGeom>
              <a:avLst/>
              <a:gdLst/>
              <a:ahLst/>
              <a:rect l="l" t="t" r="r" b="b"/>
              <a:pathLst>
                <a:path w="847" h="847">
                  <a:moveTo>
                    <a:pt x="687" y="847"/>
                  </a:moveTo>
                  <a:lnTo>
                    <a:pt x="847" y="687"/>
                  </a:lnTo>
                  <a:lnTo>
                    <a:pt x="161" y="0"/>
                  </a:lnTo>
                  <a:lnTo>
                    <a:pt x="0" y="159"/>
                  </a:lnTo>
                  <a:lnTo>
                    <a:pt x="16" y="175"/>
                  </a:lnTo>
                  <a:lnTo>
                    <a:pt x="687" y="84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5915880" y="730440"/>
              <a:ext cx="326160" cy="1400040"/>
            </a:xfrm>
            <a:custGeom>
              <a:avLst/>
              <a:gdLst/>
              <a:ahLst/>
              <a:rect l="l" t="t" r="r" b="b"/>
              <a:pathLst>
                <a:path w="226" h="969">
                  <a:moveTo>
                    <a:pt x="226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0" y="969"/>
                  </a:lnTo>
                  <a:lnTo>
                    <a:pt x="226" y="96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i-FI" sz="2050" spc="-1" strike="noStrike">
                <a:solidFill>
                  <a:srgbClr val="23408f"/>
                </a:solidFill>
                <a:latin typeface="Arial"/>
              </a:rPr>
              <a:t>Fai clic per modificare il formato del testo della struttura</a:t>
            </a:r>
            <a:endParaRPr b="1" lang="fi-FI" sz="2050" spc="-1" strike="noStrike">
              <a:solidFill>
                <a:srgbClr val="23408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i-FI" sz="1400" spc="-1" strike="noStrike">
                <a:solidFill>
                  <a:srgbClr val="23408f"/>
                </a:solidFill>
                <a:latin typeface="Arial"/>
              </a:rPr>
              <a:t>Secondo livello struttura</a:t>
            </a:r>
            <a:endParaRPr b="0" lang="fi-FI" sz="1400" spc="-1" strike="noStrike">
              <a:solidFill>
                <a:srgbClr val="23408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i-FI" sz="1400" spc="-1" strike="noStrike">
                <a:solidFill>
                  <a:srgbClr val="23408f"/>
                </a:solidFill>
                <a:latin typeface="Arial"/>
              </a:rPr>
              <a:t>Terzo livello struttura</a:t>
            </a:r>
            <a:endParaRPr b="0" lang="fi-FI" sz="1400" spc="-1" strike="noStrike">
              <a:solidFill>
                <a:srgbClr val="23408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i-FI" sz="1400" spc="-1" strike="noStrike">
                <a:solidFill>
                  <a:srgbClr val="23408f"/>
                </a:solidFill>
                <a:latin typeface="Arial"/>
              </a:rPr>
              <a:t>Quarto livello struttura</a:t>
            </a:r>
            <a:endParaRPr b="0" lang="fi-FI" sz="1400" spc="-1" strike="noStrike">
              <a:solidFill>
                <a:srgbClr val="23408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i-FI" sz="2000" spc="-1" strike="noStrike">
                <a:solidFill>
                  <a:srgbClr val="23408f"/>
                </a:solidFill>
                <a:latin typeface="Arial"/>
              </a:rPr>
              <a:t>Quinto livello struttura</a:t>
            </a:r>
            <a:endParaRPr b="0" lang="fi-FI" sz="2000" spc="-1" strike="noStrike">
              <a:solidFill>
                <a:srgbClr val="23408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i-FI" sz="2000" spc="-1" strike="noStrike">
                <a:solidFill>
                  <a:srgbClr val="23408f"/>
                </a:solidFill>
                <a:latin typeface="Arial"/>
              </a:rPr>
              <a:t>Sesto livello struttura</a:t>
            </a:r>
            <a:endParaRPr b="0" lang="fi-FI" sz="2000" spc="-1" strike="noStrike">
              <a:solidFill>
                <a:srgbClr val="23408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i-FI" sz="2000" spc="-1" strike="noStrike">
                <a:solidFill>
                  <a:srgbClr val="23408f"/>
                </a:solidFill>
                <a:latin typeface="Arial"/>
              </a:rPr>
              <a:t>Settimo livello struttura</a:t>
            </a:r>
            <a:endParaRPr b="0" lang="fi-FI" sz="2000" spc="-1" strike="noStrike">
              <a:solidFill>
                <a:srgbClr val="23408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 hidden="1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it-IT" sz="600" spc="-1" strike="noStrike">
                <a:solidFill>
                  <a:srgbClr val="ffffff"/>
                </a:solidFill>
                <a:latin typeface="Arial"/>
              </a:rPr>
              <a:t>University of Oulu</a:t>
            </a:r>
            <a:endParaRPr b="0" lang="it-IT" sz="6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1451160" y="578880"/>
            <a:ext cx="4536720" cy="35650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1" lang="fi-FI" sz="4400" spc="-1" strike="noStrike">
                <a:solidFill>
                  <a:srgbClr val="23408f"/>
                </a:solidFill>
                <a:latin typeface="Arial"/>
              </a:rPr>
              <a:t>Click to </a:t>
            </a:r>
            <a:r>
              <a:rPr b="1" lang="fi-FI" sz="4400" spc="-1" strike="noStrike">
                <a:solidFill>
                  <a:srgbClr val="23408f"/>
                </a:solidFill>
                <a:latin typeface="Arial"/>
              </a:rPr>
              <a:t>edit </a:t>
            </a:r>
            <a:r>
              <a:rPr b="1" lang="fi-FI" sz="4400" spc="-1" strike="noStrike">
                <a:solidFill>
                  <a:srgbClr val="23408f"/>
                </a:solidFill>
                <a:latin typeface="Arial"/>
              </a:rPr>
              <a:t>Master </a:t>
            </a:r>
            <a:r>
              <a:rPr b="1" lang="fi-FI" sz="4400" spc="-1" strike="noStrike">
                <a:solidFill>
                  <a:srgbClr val="23408f"/>
                </a:solidFill>
                <a:latin typeface="Arial"/>
              </a:rPr>
              <a:t>title </a:t>
            </a:r>
            <a:r>
              <a:rPr b="1" lang="fi-FI" sz="4400" spc="-1" strike="noStrike">
                <a:solidFill>
                  <a:srgbClr val="23408f"/>
                </a:solidFill>
                <a:latin typeface="Arial"/>
              </a:rPr>
              <a:t>style</a:t>
            </a:r>
            <a:endParaRPr b="0" lang="fi-FI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5880" y="579600"/>
            <a:ext cx="5751000" cy="5736600"/>
          </a:xfrm>
          <a:prstGeom prst="rect">
            <a:avLst/>
          </a:prstGeom>
        </p:spPr>
        <p:txBody>
          <a:bodyPr>
            <a:noAutofit/>
          </a:bodyPr>
          <a:p>
            <a:pPr marL="360360" indent="-360000">
              <a:lnSpc>
                <a:spcPct val="100000"/>
              </a:lnSpc>
              <a:spcAft>
                <a:spcPts val="1001"/>
              </a:spcAft>
              <a:buClr>
                <a:srgbClr val="23408f"/>
              </a:buClr>
              <a:buFont typeface="Verdana"/>
              <a:buChar char="‒"/>
            </a:pPr>
            <a:r>
              <a:rPr b="1" lang="fi-FI" sz="2050" spc="-1" strike="noStrike">
                <a:solidFill>
                  <a:srgbClr val="23408f"/>
                </a:solidFill>
                <a:latin typeface="Arial"/>
              </a:rPr>
              <a:t>Click to edit Master text styles</a:t>
            </a:r>
            <a:endParaRPr b="1" lang="fi-FI" sz="2050" spc="-1" strike="noStrike">
              <a:solidFill>
                <a:srgbClr val="23408f"/>
              </a:solidFill>
              <a:latin typeface="Arial"/>
            </a:endParaRPr>
          </a:p>
          <a:p>
            <a:pPr lvl="1" marL="360360" indent="-360000">
              <a:lnSpc>
                <a:spcPct val="110000"/>
              </a:lnSpc>
              <a:spcAft>
                <a:spcPts val="300"/>
              </a:spcAft>
              <a:buClr>
                <a:srgbClr val="23408f"/>
              </a:buClr>
              <a:buFont typeface="Verdana"/>
              <a:buChar char="-"/>
            </a:pPr>
            <a:r>
              <a:rPr b="0" lang="fi-FI" sz="1600" spc="-1" strike="noStrike">
                <a:solidFill>
                  <a:srgbClr val="23408f"/>
                </a:solidFill>
                <a:latin typeface="Arial"/>
              </a:rPr>
              <a:t>Second level</a:t>
            </a:r>
            <a:endParaRPr b="0" lang="fi-FI" sz="1600" spc="-1" strike="noStrike">
              <a:solidFill>
                <a:srgbClr val="23408f"/>
              </a:solidFill>
              <a:latin typeface="Arial"/>
            </a:endParaRPr>
          </a:p>
          <a:p>
            <a:pPr lvl="2" marL="720720" indent="-36000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b="0" lang="fi-FI" sz="1400" spc="-1" strike="noStrike">
                <a:solidFill>
                  <a:srgbClr val="23408f"/>
                </a:solidFill>
                <a:latin typeface="Arial"/>
              </a:rPr>
              <a:t>Third level</a:t>
            </a:r>
            <a:endParaRPr b="0" lang="fi-FI" sz="1400" spc="-1" strike="noStrike">
              <a:solidFill>
                <a:srgbClr val="23408f"/>
              </a:solidFill>
              <a:latin typeface="Arial"/>
            </a:endParaRPr>
          </a:p>
          <a:p>
            <a:pPr lvl="3" marL="1073160" indent="-35208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b="0" lang="fi-FI" sz="1400" spc="-1" strike="noStrike">
                <a:solidFill>
                  <a:srgbClr val="23408f"/>
                </a:solidFill>
                <a:latin typeface="Arial"/>
              </a:rPr>
              <a:t>Fourth level</a:t>
            </a:r>
            <a:endParaRPr b="0" lang="fi-FI" sz="1400" spc="-1" strike="noStrike">
              <a:solidFill>
                <a:srgbClr val="23408f"/>
              </a:solidFill>
              <a:latin typeface="Arial"/>
            </a:endParaRPr>
          </a:p>
          <a:p>
            <a:pPr lvl="4" marL="1434960" indent="-361440">
              <a:lnSpc>
                <a:spcPct val="110000"/>
              </a:lnSpc>
              <a:buClr>
                <a:srgbClr val="23408f"/>
              </a:buClr>
              <a:buFont typeface="Verdana"/>
              <a:buChar char="-"/>
            </a:pPr>
            <a:r>
              <a:rPr b="0" lang="fi-FI" sz="1400" spc="-1" strike="noStrike">
                <a:solidFill>
                  <a:srgbClr val="23408f"/>
                </a:solidFill>
                <a:latin typeface="Arial"/>
              </a:rPr>
              <a:t>Fifth level</a:t>
            </a:r>
            <a:endParaRPr b="0" lang="fi-FI" sz="1400" spc="-1" strike="noStrike">
              <a:solidFill>
                <a:srgbClr val="23408f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1566720" y="6436800"/>
            <a:ext cx="660600" cy="21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fld id="{9D408DCA-FA27-4C43-8CD8-E97A047A7C59}" type="datetime1">
              <a:rPr b="0" lang="it-IT" sz="700" spc="-1" strike="noStrike">
                <a:solidFill>
                  <a:srgbClr val="01aeef"/>
                </a:solidFill>
                <a:latin typeface="Arial"/>
              </a:rPr>
              <a:t>28/04/2019</a:t>
            </a:fld>
            <a:endParaRPr b="0" lang="it-IT" sz="7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2239920" y="6436800"/>
            <a:ext cx="4618440" cy="21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it-IT" sz="700" spc="-1" strike="noStrike">
                <a:solidFill>
                  <a:srgbClr val="01aeef"/>
                </a:solidFill>
                <a:latin typeface="Arial"/>
              </a:rPr>
              <a:t>Replace footertext if needed</a:t>
            </a:r>
            <a:endParaRPr b="0" lang="it-IT" sz="700" spc="-1" strike="noStrike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341280" y="6436800"/>
            <a:ext cx="388080" cy="21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fld id="{C02A5DED-4CFD-4BF3-9871-BA6DB9A7CBFB}" type="slidenum">
              <a:rPr b="0" lang="it-IT" sz="700" spc="-1" strike="noStrike">
                <a:solidFill>
                  <a:srgbClr val="01aeef"/>
                </a:solidFill>
                <a:latin typeface="Arial"/>
              </a:rPr>
              <a:t>&lt;numero&gt;</a:t>
            </a:fld>
            <a:endParaRPr b="0" lang="it-IT" sz="700" spc="-1" strike="noStrike">
              <a:latin typeface="Times New Roman"/>
            </a:endParaRPr>
          </a:p>
        </p:txBody>
      </p:sp>
      <p:grpSp>
        <p:nvGrpSpPr>
          <p:cNvPr id="49" name="Group 7"/>
          <p:cNvGrpSpPr/>
          <p:nvPr/>
        </p:nvGrpSpPr>
        <p:grpSpPr>
          <a:xfrm>
            <a:off x="574920" y="529560"/>
            <a:ext cx="446400" cy="633960"/>
            <a:chOff x="574920" y="529560"/>
            <a:chExt cx="446400" cy="633960"/>
          </a:xfrm>
        </p:grpSpPr>
        <p:sp>
          <p:nvSpPr>
            <p:cNvPr id="50" name="CustomShape 8"/>
            <p:cNvSpPr/>
            <p:nvPr/>
          </p:nvSpPr>
          <p:spPr>
            <a:xfrm>
              <a:off x="574920" y="786960"/>
              <a:ext cx="446400" cy="376560"/>
            </a:xfrm>
            <a:custGeom>
              <a:avLst/>
              <a:gdLst/>
              <a:ahLst/>
              <a:rect l="l" t="t" r="r" b="b"/>
              <a:pathLst>
                <a:path w="4821" h="4067">
                  <a:moveTo>
                    <a:pt x="1042" y="2420"/>
                  </a:moveTo>
                  <a:lnTo>
                    <a:pt x="1227" y="4067"/>
                  </a:lnTo>
                  <a:lnTo>
                    <a:pt x="3594" y="4067"/>
                  </a:lnTo>
                  <a:lnTo>
                    <a:pt x="3777" y="2420"/>
                  </a:lnTo>
                  <a:lnTo>
                    <a:pt x="4151" y="2420"/>
                  </a:lnTo>
                  <a:lnTo>
                    <a:pt x="4821" y="2420"/>
                  </a:lnTo>
                  <a:lnTo>
                    <a:pt x="4821" y="0"/>
                  </a:lnTo>
                  <a:lnTo>
                    <a:pt x="3481" y="0"/>
                  </a:lnTo>
                  <a:lnTo>
                    <a:pt x="3481" y="196"/>
                  </a:lnTo>
                  <a:lnTo>
                    <a:pt x="3481" y="932"/>
                  </a:lnTo>
                  <a:lnTo>
                    <a:pt x="3080" y="932"/>
                  </a:lnTo>
                  <a:lnTo>
                    <a:pt x="3080" y="0"/>
                  </a:lnTo>
                  <a:lnTo>
                    <a:pt x="1739" y="0"/>
                  </a:lnTo>
                  <a:lnTo>
                    <a:pt x="1739" y="932"/>
                  </a:lnTo>
                  <a:lnTo>
                    <a:pt x="1338" y="932"/>
                  </a:lnTo>
                  <a:lnTo>
                    <a:pt x="1338" y="0"/>
                  </a:lnTo>
                  <a:lnTo>
                    <a:pt x="0" y="0"/>
                  </a:lnTo>
                  <a:lnTo>
                    <a:pt x="0" y="2420"/>
                  </a:lnTo>
                  <a:lnTo>
                    <a:pt x="741" y="2420"/>
                  </a:lnTo>
                  <a:lnTo>
                    <a:pt x="1042" y="2420"/>
                  </a:lnTo>
                  <a:close/>
                  <a:moveTo>
                    <a:pt x="391" y="392"/>
                  </a:moveTo>
                  <a:lnTo>
                    <a:pt x="946" y="392"/>
                  </a:lnTo>
                  <a:lnTo>
                    <a:pt x="946" y="1325"/>
                  </a:lnTo>
                  <a:lnTo>
                    <a:pt x="1219" y="1325"/>
                  </a:lnTo>
                  <a:lnTo>
                    <a:pt x="2133" y="1325"/>
                  </a:lnTo>
                  <a:lnTo>
                    <a:pt x="2133" y="392"/>
                  </a:lnTo>
                  <a:lnTo>
                    <a:pt x="2688" y="392"/>
                  </a:lnTo>
                  <a:lnTo>
                    <a:pt x="2688" y="1325"/>
                  </a:lnTo>
                  <a:lnTo>
                    <a:pt x="2957" y="1325"/>
                  </a:lnTo>
                  <a:lnTo>
                    <a:pt x="3602" y="1325"/>
                  </a:lnTo>
                  <a:lnTo>
                    <a:pt x="3875" y="1325"/>
                  </a:lnTo>
                  <a:lnTo>
                    <a:pt x="3875" y="392"/>
                  </a:lnTo>
                  <a:lnTo>
                    <a:pt x="4430" y="392"/>
                  </a:lnTo>
                  <a:lnTo>
                    <a:pt x="4430" y="2028"/>
                  </a:lnTo>
                  <a:lnTo>
                    <a:pt x="4151" y="2028"/>
                  </a:lnTo>
                  <a:lnTo>
                    <a:pt x="3679" y="2028"/>
                  </a:lnTo>
                  <a:lnTo>
                    <a:pt x="3425" y="2028"/>
                  </a:lnTo>
                  <a:lnTo>
                    <a:pt x="3243" y="3676"/>
                  </a:lnTo>
                  <a:lnTo>
                    <a:pt x="1578" y="3676"/>
                  </a:lnTo>
                  <a:lnTo>
                    <a:pt x="1394" y="2028"/>
                  </a:lnTo>
                  <a:lnTo>
                    <a:pt x="1142" y="2028"/>
                  </a:lnTo>
                  <a:lnTo>
                    <a:pt x="741" y="2028"/>
                  </a:lnTo>
                  <a:lnTo>
                    <a:pt x="391" y="2028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01ae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9"/>
            <p:cNvSpPr/>
            <p:nvPr/>
          </p:nvSpPr>
          <p:spPr>
            <a:xfrm>
              <a:off x="871200" y="576360"/>
              <a:ext cx="132120" cy="131760"/>
            </a:xfrm>
            <a:custGeom>
              <a:avLst/>
              <a:gdLst/>
              <a:ahLst/>
              <a:rect l="l" t="t" r="r" b="b"/>
              <a:pathLst>
                <a:path w="1428" h="1426">
                  <a:moveTo>
                    <a:pt x="1428" y="268"/>
                  </a:moveTo>
                  <a:lnTo>
                    <a:pt x="1160" y="0"/>
                  </a:lnTo>
                  <a:lnTo>
                    <a:pt x="1135" y="25"/>
                  </a:lnTo>
                  <a:lnTo>
                    <a:pt x="0" y="1157"/>
                  </a:lnTo>
                  <a:lnTo>
                    <a:pt x="271" y="1426"/>
                  </a:lnTo>
                  <a:lnTo>
                    <a:pt x="1428" y="268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0"/>
            <p:cNvSpPr/>
            <p:nvPr/>
          </p:nvSpPr>
          <p:spPr>
            <a:xfrm>
              <a:off x="592920" y="576360"/>
              <a:ext cx="132120" cy="131760"/>
            </a:xfrm>
            <a:custGeom>
              <a:avLst/>
              <a:gdLst/>
              <a:ahLst/>
              <a:rect l="l" t="t" r="r" b="b"/>
              <a:pathLst>
                <a:path w="1428" h="1426">
                  <a:moveTo>
                    <a:pt x="1159" y="1426"/>
                  </a:moveTo>
                  <a:lnTo>
                    <a:pt x="1428" y="1157"/>
                  </a:lnTo>
                  <a:lnTo>
                    <a:pt x="270" y="0"/>
                  </a:lnTo>
                  <a:lnTo>
                    <a:pt x="0" y="268"/>
                  </a:lnTo>
                  <a:lnTo>
                    <a:pt x="25" y="293"/>
                  </a:lnTo>
                  <a:lnTo>
                    <a:pt x="1159" y="1426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1"/>
            <p:cNvSpPr/>
            <p:nvPr/>
          </p:nvSpPr>
          <p:spPr>
            <a:xfrm>
              <a:off x="780120" y="529560"/>
              <a:ext cx="34920" cy="151560"/>
            </a:xfrm>
            <a:custGeom>
              <a:avLst/>
              <a:gdLst/>
              <a:ahLst/>
              <a:rect l="l" t="t" r="r" b="b"/>
              <a:pathLst>
                <a:path w="380" h="1638">
                  <a:moveTo>
                    <a:pt x="38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1638"/>
                  </a:lnTo>
                  <a:lnTo>
                    <a:pt x="380" y="163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340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" name="Line 12"/>
          <p:cNvSpPr/>
          <p:nvPr/>
        </p:nvSpPr>
        <p:spPr>
          <a:xfrm>
            <a:off x="341280" y="332640"/>
            <a:ext cx="101592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Line 13"/>
          <p:cNvSpPr/>
          <p:nvPr/>
        </p:nvSpPr>
        <p:spPr>
          <a:xfrm>
            <a:off x="1566720" y="332640"/>
            <a:ext cx="442116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Line 14"/>
          <p:cNvSpPr/>
          <p:nvPr/>
        </p:nvSpPr>
        <p:spPr>
          <a:xfrm>
            <a:off x="6205320" y="332640"/>
            <a:ext cx="5641920" cy="0"/>
          </a:xfrm>
          <a:prstGeom prst="line">
            <a:avLst/>
          </a:prstGeom>
          <a:ln w="22320">
            <a:solidFill>
              <a:srgbClr val="01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5"/>
          <p:cNvSpPr/>
          <p:nvPr/>
        </p:nvSpPr>
        <p:spPr>
          <a:xfrm>
            <a:off x="9707040" y="6436800"/>
            <a:ext cx="213984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it-IT" sz="600" spc="-1" strike="noStrike">
                <a:solidFill>
                  <a:srgbClr val="23408f"/>
                </a:solidFill>
                <a:latin typeface="Arial"/>
              </a:rPr>
              <a:t>University of Oulu</a:t>
            </a:r>
            <a:endParaRPr b="0" lang="it-IT" sz="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figshare.com/articles/Oversize_network/3156067" TargetMode="External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1160" y="4453560"/>
            <a:ext cx="11510640" cy="1771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b="0" lang="it-IT" sz="2000" spc="-1" strike="noStrike">
                <a:solidFill>
                  <a:srgbClr val="23408f"/>
                </a:solidFill>
                <a:latin typeface="Bahnschrift SemiBold SemiConden"/>
              </a:rPr>
              <a:t>Giuseppe Superbo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b="0" lang="it-IT" sz="2000" spc="-1" strike="noStrike">
                <a:solidFill>
                  <a:srgbClr val="23408f"/>
                </a:solidFill>
                <a:latin typeface="Bahnschrift SemiBold SemiConden"/>
              </a:rPr>
              <a:t>Nicola Zotto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01"/>
              </a:spcAft>
            </a:pPr>
            <a:r>
              <a:rPr b="0" lang="it-IT" sz="2000" spc="-1" strike="noStrike">
                <a:solidFill>
                  <a:srgbClr val="23408f"/>
                </a:solidFill>
                <a:latin typeface="Bahnschrift SemiBold SemiConden"/>
              </a:rPr>
              <a:t>Xiaowen Wang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247680" y="151200"/>
            <a:ext cx="7119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23408f"/>
                </a:solidFill>
                <a:latin typeface="Bahnschrift SemiBold SemiConden"/>
              </a:rPr>
              <a:t>521157A – Introduction to Social Network Seminar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080880" y="2929320"/>
            <a:ext cx="659808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000000"/>
                </a:solidFill>
                <a:latin typeface="Bahnschrift SemiBold SemiConden"/>
              </a:rPr>
              <a:t>Crime Network Analysis</a:t>
            </a:r>
            <a:endParaRPr b="0" lang="it-IT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 descr=""/>
          <p:cNvPicPr/>
          <p:nvPr/>
        </p:nvPicPr>
        <p:blipFill>
          <a:blip r:embed="rId1"/>
          <a:stretch/>
        </p:blipFill>
        <p:spPr>
          <a:xfrm>
            <a:off x="1594080" y="1116360"/>
            <a:ext cx="8933400" cy="53218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34" name="CustomShape 1"/>
          <p:cNvSpPr/>
          <p:nvPr/>
        </p:nvSpPr>
        <p:spPr>
          <a:xfrm>
            <a:off x="1215000" y="419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530200" y="117792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Arial"/>
              </a:rPr>
              <a:t>Algorithm – Louvain algorithm</a:t>
            </a: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Arial"/>
              </a:rPr>
              <a:t>Communities - 9</a:t>
            </a:r>
            <a:endParaRPr b="0" lang="it-IT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What We Got…important nodes!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1"/>
          <a:stretch/>
        </p:blipFill>
        <p:spPr>
          <a:xfrm>
            <a:off x="490680" y="1268280"/>
            <a:ext cx="8591040" cy="51357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38" name="CustomShape 2"/>
          <p:cNvSpPr/>
          <p:nvPr/>
        </p:nvSpPr>
        <p:spPr>
          <a:xfrm>
            <a:off x="9691920" y="1318680"/>
            <a:ext cx="3973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</a:rPr>
              <a:t>Top 5: 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799920" y="204156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"/>
          <p:cNvSpPr/>
          <p:nvPr/>
        </p:nvSpPr>
        <p:spPr>
          <a:xfrm>
            <a:off x="9989640" y="184140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</a:rPr>
              <a:t>N9 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9799920" y="244152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"/>
          <p:cNvSpPr/>
          <p:nvPr/>
        </p:nvSpPr>
        <p:spPr>
          <a:xfrm>
            <a:off x="9989640" y="224136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</a:rPr>
              <a:t>N27 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9799920" y="281844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9989640" y="2618640"/>
            <a:ext cx="19108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</a:rPr>
              <a:t>N49 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9799920" y="328428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0"/>
          <p:cNvSpPr/>
          <p:nvPr/>
        </p:nvSpPr>
        <p:spPr>
          <a:xfrm>
            <a:off x="9989640" y="308412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</a:rPr>
              <a:t>N48 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9849240" y="3836520"/>
            <a:ext cx="102960" cy="11124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2"/>
          <p:cNvSpPr/>
          <p:nvPr/>
        </p:nvSpPr>
        <p:spPr>
          <a:xfrm>
            <a:off x="10038960" y="3636360"/>
            <a:ext cx="1379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</a:rPr>
              <a:t>N39 </a:t>
            </a: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2" descr=""/>
          <p:cNvPicPr/>
          <p:nvPr/>
        </p:nvPicPr>
        <p:blipFill>
          <a:blip r:embed="rId1"/>
          <a:stretch/>
        </p:blipFill>
        <p:spPr>
          <a:xfrm>
            <a:off x="9177840" y="3871800"/>
            <a:ext cx="2496960" cy="22032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1219320" y="5274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netAW - Original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51" name="Picture 4" descr=""/>
          <p:cNvPicPr/>
          <p:nvPr/>
        </p:nvPicPr>
        <p:blipFill>
          <a:blip r:embed="rId2"/>
          <a:stretch/>
        </p:blipFill>
        <p:spPr>
          <a:xfrm>
            <a:off x="484200" y="1256400"/>
            <a:ext cx="8260200" cy="49042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52" name="CustomShape 2"/>
          <p:cNvSpPr/>
          <p:nvPr/>
        </p:nvSpPr>
        <p:spPr>
          <a:xfrm>
            <a:off x="9098640" y="642600"/>
            <a:ext cx="2466720" cy="1803600"/>
          </a:xfrm>
          <a:prstGeom prst="wedgeEllipseCallout">
            <a:avLst>
              <a:gd name="adj1" fmla="val -53721"/>
              <a:gd name="adj2" fmla="val 74144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From </a:t>
            </a:r>
            <a:r>
              <a:rPr b="0" lang="it-IT" sz="1800" spc="-1" strike="noStrike">
                <a:solidFill>
                  <a:srgbClr val="5f7fd8"/>
                </a:solidFill>
                <a:latin typeface="Bahnschrift SemiBold SemiConden"/>
              </a:rPr>
              <a:t>netWR</a:t>
            </a: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: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58 edges were removed to create 36 isolated nodes.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 descr=""/>
          <p:cNvPicPr/>
          <p:nvPr/>
        </p:nvPicPr>
        <p:blipFill>
          <a:blip r:embed="rId1"/>
          <a:stretch/>
        </p:blipFill>
        <p:spPr>
          <a:xfrm>
            <a:off x="8699040" y="3830760"/>
            <a:ext cx="2426760" cy="210024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1211040" y="5148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netJU - Original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55" name="Picture 4" descr=""/>
          <p:cNvPicPr/>
          <p:nvPr/>
        </p:nvPicPr>
        <p:blipFill>
          <a:blip r:embed="rId2"/>
          <a:stretch/>
        </p:blipFill>
        <p:spPr>
          <a:xfrm>
            <a:off x="402120" y="1375560"/>
            <a:ext cx="7736400" cy="466164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56" name="CustomShape 2"/>
          <p:cNvSpPr/>
          <p:nvPr/>
        </p:nvSpPr>
        <p:spPr>
          <a:xfrm>
            <a:off x="8962920" y="926640"/>
            <a:ext cx="2466720" cy="1803600"/>
          </a:xfrm>
          <a:prstGeom prst="wedgeEllipseCallout">
            <a:avLst>
              <a:gd name="adj1" fmla="val -52719"/>
              <a:gd name="adj2" fmla="val 58162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From </a:t>
            </a:r>
            <a:r>
              <a:rPr b="0" lang="it-IT" sz="1800" spc="-1" strike="noStrike">
                <a:solidFill>
                  <a:srgbClr val="5f7fd8"/>
                </a:solidFill>
                <a:latin typeface="Bahnschrift SemiBold SemiConden"/>
              </a:rPr>
              <a:t>netWR</a:t>
            </a: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: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134 edges were removed to create 93 isolated nodes.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" descr=""/>
          <p:cNvPicPr/>
          <p:nvPr/>
        </p:nvPicPr>
        <p:blipFill>
          <a:blip r:embed="rId1"/>
          <a:stretch/>
        </p:blipFill>
        <p:spPr>
          <a:xfrm>
            <a:off x="6859800" y="428400"/>
            <a:ext cx="4594680" cy="5786640"/>
          </a:xfrm>
          <a:prstGeom prst="rect">
            <a:avLst/>
          </a:prstGeom>
          <a:ln>
            <a:noFill/>
          </a:ln>
        </p:spPr>
      </p:pic>
      <p:pic>
        <p:nvPicPr>
          <p:cNvPr id="158" name="Picture 4" descr=""/>
          <p:cNvPicPr/>
          <p:nvPr/>
        </p:nvPicPr>
        <p:blipFill>
          <a:blip r:embed="rId2"/>
          <a:stretch/>
        </p:blipFill>
        <p:spPr>
          <a:xfrm>
            <a:off x="598680" y="1462320"/>
            <a:ext cx="5842080" cy="34923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091520" y="477720"/>
            <a:ext cx="4032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netAW - Isolated nodes removed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60" name="Picture 4" descr=""/>
          <p:cNvPicPr/>
          <p:nvPr/>
        </p:nvPicPr>
        <p:blipFill>
          <a:blip r:embed="rId1"/>
          <a:stretch/>
        </p:blipFill>
        <p:spPr>
          <a:xfrm>
            <a:off x="1132560" y="1192680"/>
            <a:ext cx="9267120" cy="54838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1433880" y="986760"/>
            <a:ext cx="8535600" cy="51501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62" name="CustomShape 1"/>
          <p:cNvSpPr/>
          <p:nvPr/>
        </p:nvSpPr>
        <p:spPr>
          <a:xfrm>
            <a:off x="1215000" y="419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8076600" y="103392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Arial"/>
              </a:rPr>
              <a:t>Algorithm – Louvain algorithm</a:t>
            </a: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Arial"/>
              </a:rPr>
              <a:t>Communities - 7</a:t>
            </a:r>
            <a:endParaRPr b="0" lang="it-IT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83240" y="482040"/>
            <a:ext cx="4032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netJU - Isolated nodes removed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65" name="Picture 4" descr=""/>
          <p:cNvPicPr/>
          <p:nvPr/>
        </p:nvPicPr>
        <p:blipFill>
          <a:blip r:embed="rId1"/>
          <a:stretch/>
        </p:blipFill>
        <p:spPr>
          <a:xfrm>
            <a:off x="1264680" y="1231920"/>
            <a:ext cx="8546400" cy="524268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1725840" y="1013040"/>
            <a:ext cx="8946000" cy="534672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67" name="CustomShape 1"/>
          <p:cNvSpPr/>
          <p:nvPr/>
        </p:nvSpPr>
        <p:spPr>
          <a:xfrm>
            <a:off x="1169640" y="42336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Communities Detection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8798040" y="1066680"/>
            <a:ext cx="21787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Arial"/>
              </a:rPr>
              <a:t>Algorithm – Louvain algorithm</a:t>
            </a:r>
            <a:endParaRPr b="0" lang="it-IT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Arial"/>
              </a:rPr>
              <a:t>Communities - 8</a:t>
            </a:r>
            <a:endParaRPr b="0" lang="it-IT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264680" y="49068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Summary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70" name="Picture 1" descr=""/>
          <p:cNvPicPr/>
          <p:nvPr/>
        </p:nvPicPr>
        <p:blipFill>
          <a:blip r:embed="rId1"/>
          <a:stretch/>
        </p:blipFill>
        <p:spPr>
          <a:xfrm>
            <a:off x="1296000" y="1944000"/>
            <a:ext cx="5144040" cy="258156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1182240" y="1022400"/>
            <a:ext cx="46252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</a:rPr>
              <a:t>Graph attributes of three networks</a:t>
            </a: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237320" y="4842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Background</a:t>
            </a: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 descr=""/>
          <p:cNvPicPr/>
          <p:nvPr/>
        </p:nvPicPr>
        <p:blipFill>
          <a:blip r:embed="rId1"/>
          <a:stretch/>
        </p:blipFill>
        <p:spPr>
          <a:xfrm>
            <a:off x="1417320" y="54936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1388160" y="1289880"/>
            <a:ext cx="9226080" cy="46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2e2e2e"/>
                </a:solidFill>
                <a:latin typeface="Bahnschrift SemiBold SemiConden"/>
                <a:ea typeface="DengXian"/>
              </a:rPr>
              <a:t>"An edge between two nodes is established only if the number of phone calls between the two nodes is beyond a threshold k."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  <a:ea typeface="DengXian"/>
              </a:rPr>
              <a:t>We created a 'Random Weighted Graph Generator' that generates a graph with weights between 1 and 40 from an adjacency matrix.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  <a:ea typeface="DengXian"/>
              </a:rPr>
              <a:t>Draw plots showing the evolution with respect to k of: </a:t>
            </a:r>
            <a:endParaRPr b="0" lang="it-IT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  <a:ea typeface="DengXian"/>
              </a:rPr>
              <a:t>The global clustering coefficient</a:t>
            </a:r>
            <a:endParaRPr b="0" lang="it-IT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  <a:ea typeface="DengXian"/>
              </a:rPr>
              <a:t>The difference between maximum centrality and average centrality</a:t>
            </a:r>
            <a:endParaRPr b="0" lang="it-IT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  <a:ea typeface="DengXian"/>
              </a:rPr>
              <a:t>The difference between maximum betweenness centrality and average betweenness centrality</a:t>
            </a:r>
            <a:endParaRPr b="0" lang="it-IT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  <a:ea typeface="DengXian"/>
              </a:rPr>
              <a:t>The number of communities detected</a:t>
            </a:r>
            <a:endParaRPr b="0" lang="it-IT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Bahnschrift SemiBold SemiConden"/>
                <a:ea typeface="DengXian"/>
              </a:rPr>
              <a:t>The quality of the detected communities</a:t>
            </a: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7" descr=""/>
          <p:cNvPicPr/>
          <p:nvPr/>
        </p:nvPicPr>
        <p:blipFill>
          <a:blip r:embed="rId1"/>
          <a:stretch/>
        </p:blipFill>
        <p:spPr>
          <a:xfrm>
            <a:off x="2712960" y="973800"/>
            <a:ext cx="7713720" cy="578736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1348560" y="604440"/>
            <a:ext cx="104425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"Arrest Warrant" graph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"/>
          <p:cNvPicPr/>
          <p:nvPr/>
        </p:nvPicPr>
        <p:blipFill>
          <a:blip r:embed="rId1"/>
          <a:stretch/>
        </p:blipFill>
        <p:spPr>
          <a:xfrm>
            <a:off x="2775240" y="1089000"/>
            <a:ext cx="7589520" cy="567216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1348560" y="604440"/>
            <a:ext cx="104425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"W​iretap Records" graph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6" descr=""/>
          <p:cNvPicPr/>
          <p:nvPr/>
        </p:nvPicPr>
        <p:blipFill>
          <a:blip r:embed="rId1"/>
          <a:stretch/>
        </p:blipFill>
        <p:spPr>
          <a:xfrm>
            <a:off x="2775240" y="1089000"/>
            <a:ext cx="7589520" cy="565452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1348560" y="604440"/>
            <a:ext cx="104425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"Judgement" graph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594080" y="1595160"/>
            <a:ext cx="94939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2e2e2e"/>
                </a:solidFill>
                <a:latin typeface="Bahnschrift SemiBold SemiConden"/>
                <a:ea typeface="DengXian"/>
              </a:rPr>
              <a:t>We would like to investigate the consistency between the three networks as a way to construct a new edge allocation mechanism. 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532160" y="3027600"/>
            <a:ext cx="969984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2e2e2e"/>
                </a:solidFill>
                <a:latin typeface="Bahnschrift SemiBold SemiConden"/>
                <a:ea typeface="DengXian"/>
              </a:rPr>
              <a:t>We assume that there is an edge between nodes A and B if the number of calls between A and B has shown important change between two Networks.  As important change we thought that average weight can give a lot information about the behaviour between the nodes as weight in the network represents how many calls are instatiated between any two nodes. 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82" name="Picture 4" descr=""/>
          <p:cNvPicPr/>
          <p:nvPr/>
        </p:nvPicPr>
        <p:blipFill>
          <a:blip r:embed="rId1"/>
          <a:stretch/>
        </p:blipFill>
        <p:spPr>
          <a:xfrm>
            <a:off x="1528560" y="780120"/>
            <a:ext cx="2355120" cy="5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netWR &lt; ------------ &gt;netAW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03120" y="1080000"/>
            <a:ext cx="11648880" cy="54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netWR &lt; ------------ &gt;netJU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rcRect l="1479" t="0" r="0" b="0"/>
          <a:stretch/>
        </p:blipFill>
        <p:spPr>
          <a:xfrm>
            <a:off x="1080000" y="1217880"/>
            <a:ext cx="9576000" cy="511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622880" y="6343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netAW &lt; ------------ &gt;netJU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127520" y="990360"/>
            <a:ext cx="8808480" cy="565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Table 1"/>
          <p:cNvGraphicFramePr/>
          <p:nvPr/>
        </p:nvGraphicFramePr>
        <p:xfrm>
          <a:off x="1380960" y="410040"/>
          <a:ext cx="10642680" cy="5493960"/>
        </p:xfrm>
        <a:graphic>
          <a:graphicData uri="http://schemas.openxmlformats.org/drawingml/2006/table">
            <a:tbl>
              <a:tblPr/>
              <a:tblGrid>
                <a:gridCol w="2659320"/>
                <a:gridCol w="2659320"/>
                <a:gridCol w="2659320"/>
                <a:gridCol w="2665080"/>
              </a:tblGrid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Attributes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Net WR  →  Net AW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Net WR → Net JU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Net AW → Net JU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Number of nodes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83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54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51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Number of edges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87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50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41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Global clustering coef.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0,066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0,097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0,176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Maximum degree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Average degree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2,09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1,85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1,60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Size of giant component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82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40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13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Average path length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4,91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5,34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2,5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Maximum centrality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0,1341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0,034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Average centrality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0,0255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0,0349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0,0321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Maximum betweenness centrality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0,4351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0,3287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0,02938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Maximum closeness centrality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0,2995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0,2048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0,134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Average closeness centrality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0,178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0,1099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0,054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Net Density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0" lang="it-IT" sz="1800" spc="-1" strike="noStrike">
                          <a:latin typeface="Arial"/>
                        </a:rPr>
                        <a:t>0,0255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0,034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0,0321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Numbers of communities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10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11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13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 descr=""/>
          <p:cNvPicPr/>
          <p:nvPr/>
        </p:nvPicPr>
        <p:blipFill>
          <a:blip r:embed="rId1"/>
          <a:stretch/>
        </p:blipFill>
        <p:spPr>
          <a:xfrm>
            <a:off x="1499760" y="70164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1470600" y="1663200"/>
            <a:ext cx="94896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2e2e2e"/>
                </a:solidFill>
                <a:latin typeface="Bahnschrift SemiBold SemiConden"/>
                <a:ea typeface="DengXian"/>
              </a:rPr>
              <a:t>We would like to simulate a random network whose clustering coefficient, diameter, maximum density, average density are as close as possible to that obtained in question 1  for each of the three networks. </a:t>
            </a: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248120" y="441360"/>
            <a:ext cx="10001160" cy="43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Dataset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Bahnschrift SemiBold SemiConden"/>
              </a:rPr>
              <a:t>(Oversize Network: </a:t>
            </a:r>
            <a:r>
              <a:rPr b="0" lang="it-IT" sz="1800" spc="-1" strike="noStrike" u="sng">
                <a:solidFill>
                  <a:srgbClr val="0563c1"/>
                </a:solidFill>
                <a:uFillTx/>
                <a:latin typeface="Bahnschrift SemiBold SemiConden"/>
                <a:hlinkClick r:id="rId1"/>
              </a:rPr>
              <a:t>https://figshare.com/articles/Oversize_network/3156067</a:t>
            </a:r>
            <a:r>
              <a:rPr b="0" lang="it-IT" sz="1800" spc="-1" strike="noStrike" u="sng">
                <a:solidFill>
                  <a:srgbClr val="000000"/>
                </a:solidFill>
                <a:uFillTx/>
                <a:latin typeface="Bahnschrift SemiBold SemiConden"/>
              </a:rPr>
              <a:t>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The zip file contains three networks (adjacency matrices -- binary unweighted -- in CSV format) describing the criminal organization targeted by operation Oversize (2000-2009), an Italian criminal case against a mafia group.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netWR.csv: Wiretap Records</a:t>
            </a:r>
            <a:endParaRPr b="0" lang="it-IT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netAW.csv: Arrest Warrant</a:t>
            </a:r>
            <a:endParaRPr b="0" lang="it-IT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netJU.csv: Judgement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Tools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Python 3.7</a:t>
            </a:r>
            <a:endParaRPr b="0" lang="it-I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Bahnschrift SemiBold SemiConden"/>
              </a:rPr>
              <a:t>Networkx 2.0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netWR - Original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/>
        </p:blipFill>
        <p:spPr>
          <a:xfrm>
            <a:off x="680760" y="1414440"/>
            <a:ext cx="6600960" cy="39459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94" name="CustomShape 2"/>
          <p:cNvSpPr/>
          <p:nvPr/>
        </p:nvSpPr>
        <p:spPr>
          <a:xfrm>
            <a:off x="837360" y="4205520"/>
            <a:ext cx="1633680" cy="975960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Target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195" name="Picture 6" descr=""/>
          <p:cNvPicPr/>
          <p:nvPr/>
        </p:nvPicPr>
        <p:blipFill>
          <a:blip r:embed="rId2"/>
          <a:stretch/>
        </p:blipFill>
        <p:spPr>
          <a:xfrm>
            <a:off x="7990920" y="2509560"/>
            <a:ext cx="3175920" cy="169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netWR Simulation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6446160" y="547920"/>
            <a:ext cx="4126680" cy="2170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need add 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-simulated graph 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-simulated graph attributes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-similarity measurement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netAW - Original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99" name="Picture 4" descr=""/>
          <p:cNvPicPr/>
          <p:nvPr/>
        </p:nvPicPr>
        <p:blipFill>
          <a:blip r:embed="rId1"/>
          <a:stretch/>
        </p:blipFill>
        <p:spPr>
          <a:xfrm>
            <a:off x="484200" y="1256400"/>
            <a:ext cx="7505280" cy="445644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200" name="CustomShape 2"/>
          <p:cNvSpPr/>
          <p:nvPr/>
        </p:nvSpPr>
        <p:spPr>
          <a:xfrm>
            <a:off x="573840" y="1186200"/>
            <a:ext cx="1637640" cy="918000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Target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201" name="Picture 7" descr=""/>
          <p:cNvPicPr/>
          <p:nvPr/>
        </p:nvPicPr>
        <p:blipFill>
          <a:blip r:embed="rId2"/>
          <a:stretch/>
        </p:blipFill>
        <p:spPr>
          <a:xfrm>
            <a:off x="8320680" y="2491920"/>
            <a:ext cx="3295800" cy="178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netAW Simulation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6446160" y="551880"/>
            <a:ext cx="4126680" cy="2170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need add 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-simulated graph 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-simulated graph attributes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-similarity measurement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netAW - Original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05" name="Picture 4" descr=""/>
          <p:cNvPicPr/>
          <p:nvPr/>
        </p:nvPicPr>
        <p:blipFill>
          <a:blip r:embed="rId1"/>
          <a:stretch/>
        </p:blipFill>
        <p:spPr>
          <a:xfrm>
            <a:off x="447480" y="1351080"/>
            <a:ext cx="7736400" cy="466164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206" name="CustomShape 2"/>
          <p:cNvSpPr/>
          <p:nvPr/>
        </p:nvSpPr>
        <p:spPr>
          <a:xfrm>
            <a:off x="487440" y="1280880"/>
            <a:ext cx="1633680" cy="975960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Target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207" name="Picture 7" descr=""/>
          <p:cNvPicPr/>
          <p:nvPr/>
        </p:nvPicPr>
        <p:blipFill>
          <a:blip r:embed="rId2"/>
          <a:stretch/>
        </p:blipFill>
        <p:spPr>
          <a:xfrm>
            <a:off x="8361000" y="1729800"/>
            <a:ext cx="3343320" cy="177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netJU Simulation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6446160" y="551880"/>
            <a:ext cx="4126680" cy="2170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need add 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-simulated graph 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-simulated graph attributes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Arial"/>
              </a:rPr>
              <a:t>-similarity measurement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342800" y="564120"/>
            <a:ext cx="631800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Deliveries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GUI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Github</a:t>
            </a: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342800" y="564120"/>
            <a:ext cx="6318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Bahnschrift SemiBold SemiConden"/>
              </a:rPr>
              <a:t>References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268640" y="1214280"/>
            <a:ext cx="8299440" cy="17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[1] Berlusconi, G., Calderoni, F., Parolini, N., Verani, M., &amp; Piccardi, C. (2016). Link prediction in criminal networks: A tool for criminal intelligence analysis. PloS one, 11(4), e0154244.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[2] Mastrobuoni, G., &amp; Patacchini, E. (2012). Organized crime networks: An application of network analysis techniques to the American mafia. </a:t>
            </a:r>
            <a:r>
              <a:rPr b="0" i="1" lang="it-IT" sz="1600" spc="-1" strike="noStrike">
                <a:solidFill>
                  <a:srgbClr val="000000"/>
                </a:solidFill>
                <a:latin typeface="Bahnschrift SemiBold SemiConden"/>
              </a:rPr>
              <a:t>Review of Network Economics</a:t>
            </a: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, </a:t>
            </a:r>
            <a:r>
              <a:rPr b="0" i="1" lang="it-IT" sz="1600" spc="-1" strike="noStrike">
                <a:solidFill>
                  <a:srgbClr val="000000"/>
                </a:solidFill>
                <a:latin typeface="Bahnschrift SemiBold SemiConden"/>
              </a:rPr>
              <a:t>11</a:t>
            </a: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(3).</a:t>
            </a:r>
            <a:endParaRPr b="0" lang="it-IT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801520" y="1139400"/>
            <a:ext cx="6093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Thanks for your attention!</a:t>
            </a:r>
            <a:endParaRPr b="0" lang="it-IT" sz="2800" spc="-1" strike="noStrike">
              <a:latin typeface="Arial"/>
            </a:endParaRPr>
          </a:p>
        </p:txBody>
      </p:sp>
      <p:pic>
        <p:nvPicPr>
          <p:cNvPr id="214" name="图片 2" descr=""/>
          <p:cNvPicPr/>
          <p:nvPr/>
        </p:nvPicPr>
        <p:blipFill>
          <a:blip r:embed="rId1"/>
          <a:stretch/>
        </p:blipFill>
        <p:spPr>
          <a:xfrm>
            <a:off x="2286000" y="1924200"/>
            <a:ext cx="7124400" cy="392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1454400" y="652320"/>
            <a:ext cx="2355120" cy="55800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1416960" y="1511640"/>
            <a:ext cx="87976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2e2e2e"/>
                </a:solidFill>
                <a:latin typeface="Bahnschrift SemiBold SemiConden"/>
                <a:ea typeface="DengXian"/>
              </a:rPr>
              <a:t> </a:t>
            </a:r>
            <a:r>
              <a:rPr b="0" lang="it-IT" sz="2400" spc="-1" strike="noStrike">
                <a:solidFill>
                  <a:srgbClr val="2e2e2e"/>
                </a:solidFill>
                <a:latin typeface="Bahnschrift SemiBold SemiConden"/>
                <a:ea typeface="DengXian"/>
              </a:rPr>
              <a:t>An edge between two nodes is established whenever there is at least one telephone call between the two individuals.</a:t>
            </a: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>
            <a:off x="9345240" y="4279680"/>
            <a:ext cx="2373480" cy="20592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149120" y="556200"/>
            <a:ext cx="4032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netWR - Original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03" name="Picture 5" descr=""/>
          <p:cNvPicPr/>
          <p:nvPr/>
        </p:nvPicPr>
        <p:blipFill>
          <a:blip r:embed="rId2"/>
          <a:stretch/>
        </p:blipFill>
        <p:spPr>
          <a:xfrm>
            <a:off x="595080" y="1202760"/>
            <a:ext cx="8591040" cy="513576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"/>
          <p:cNvPicPr/>
          <p:nvPr/>
        </p:nvPicPr>
        <p:blipFill>
          <a:blip r:embed="rId1"/>
          <a:stretch/>
        </p:blipFill>
        <p:spPr>
          <a:xfrm>
            <a:off x="9814320" y="1316160"/>
            <a:ext cx="1679040" cy="2112480"/>
          </a:xfrm>
          <a:prstGeom prst="rect">
            <a:avLst/>
          </a:prstGeom>
          <a:ln>
            <a:noFill/>
          </a:ln>
        </p:spPr>
      </p:pic>
      <p:pic>
        <p:nvPicPr>
          <p:cNvPr id="105" name="Picture 5" descr=""/>
          <p:cNvPicPr/>
          <p:nvPr/>
        </p:nvPicPr>
        <p:blipFill>
          <a:blip r:embed="rId2"/>
          <a:stretch/>
        </p:blipFill>
        <p:spPr>
          <a:xfrm>
            <a:off x="547920" y="1158120"/>
            <a:ext cx="9209520" cy="5240160"/>
          </a:xfrm>
          <a:prstGeom prst="rect">
            <a:avLst/>
          </a:prstGeom>
          <a:ln>
            <a:noFill/>
          </a:ln>
        </p:spPr>
      </p:pic>
      <p:pic>
        <p:nvPicPr>
          <p:cNvPr id="106" name="Picture 6" descr=""/>
          <p:cNvPicPr/>
          <p:nvPr/>
        </p:nvPicPr>
        <p:blipFill>
          <a:blip r:embed="rId3"/>
          <a:stretch/>
        </p:blipFill>
        <p:spPr>
          <a:xfrm>
            <a:off x="4730040" y="1581840"/>
            <a:ext cx="4595040" cy="27468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sp>
        <p:nvSpPr>
          <p:cNvPr id="107" name="CustomShape 1"/>
          <p:cNvSpPr/>
          <p:nvPr/>
        </p:nvSpPr>
        <p:spPr>
          <a:xfrm>
            <a:off x="1157400" y="581400"/>
            <a:ext cx="5342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Indicator 1 - Degree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9814320" y="384696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Mean = 32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Max = 2.71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stDev = 4.42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8859960" y="370440"/>
            <a:ext cx="32205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Importance of network members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110" name="Picture 13" descr=""/>
          <p:cNvPicPr/>
          <p:nvPr/>
        </p:nvPicPr>
        <p:blipFill>
          <a:blip r:embed="rId4"/>
          <a:stretch/>
        </p:blipFill>
        <p:spPr>
          <a:xfrm>
            <a:off x="8175240" y="352800"/>
            <a:ext cx="676800" cy="81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206720" y="50724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Indicator 2 – Degree Centrality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9653760" y="379764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Mean = 0.015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Max = 0.18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stDev = 0.024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13" name="Picture 5" descr=""/>
          <p:cNvPicPr/>
          <p:nvPr/>
        </p:nvPicPr>
        <p:blipFill>
          <a:blip r:embed="rId1"/>
          <a:stretch/>
        </p:blipFill>
        <p:spPr>
          <a:xfrm>
            <a:off x="173880" y="1116360"/>
            <a:ext cx="8975880" cy="5131800"/>
          </a:xfrm>
          <a:prstGeom prst="rect">
            <a:avLst/>
          </a:prstGeom>
          <a:ln>
            <a:noFill/>
          </a:ln>
        </p:spPr>
      </p:pic>
      <p:pic>
        <p:nvPicPr>
          <p:cNvPr id="114" name="Picture 6" descr=""/>
          <p:cNvPicPr/>
          <p:nvPr/>
        </p:nvPicPr>
        <p:blipFill>
          <a:blip r:embed="rId2"/>
          <a:stretch/>
        </p:blipFill>
        <p:spPr>
          <a:xfrm>
            <a:off x="4251240" y="1420920"/>
            <a:ext cx="4595040" cy="27468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pic>
        <p:nvPicPr>
          <p:cNvPr id="115" name="Picture 7" descr=""/>
          <p:cNvPicPr/>
          <p:nvPr/>
        </p:nvPicPr>
        <p:blipFill>
          <a:blip r:embed="rId3"/>
          <a:stretch/>
        </p:blipFill>
        <p:spPr>
          <a:xfrm>
            <a:off x="9227520" y="1166760"/>
            <a:ext cx="2565000" cy="211824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8845200" y="352080"/>
            <a:ext cx="31010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Count how many neighbours a node has.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117" name="Picture 10" descr=""/>
          <p:cNvPicPr/>
          <p:nvPr/>
        </p:nvPicPr>
        <p:blipFill>
          <a:blip r:embed="rId4"/>
          <a:stretch/>
        </p:blipFill>
        <p:spPr>
          <a:xfrm>
            <a:off x="8003160" y="390600"/>
            <a:ext cx="676800" cy="817200"/>
          </a:xfrm>
          <a:prstGeom prst="rect">
            <a:avLst/>
          </a:prstGeom>
          <a:ln>
            <a:noFill/>
          </a:ln>
        </p:spPr>
      </p:pic>
      <p:pic>
        <p:nvPicPr>
          <p:cNvPr id="118" name="Picture 11" descr=""/>
          <p:cNvPicPr/>
          <p:nvPr/>
        </p:nvPicPr>
        <p:blipFill>
          <a:blip r:embed="rId5"/>
          <a:stretch/>
        </p:blipFill>
        <p:spPr>
          <a:xfrm>
            <a:off x="1540440" y="1450440"/>
            <a:ext cx="2406960" cy="205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Indicator 3 – Closeness Centrality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962640" y="424656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Mean =  0.24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Max = 0.38 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stDev = 0.054 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21" name="Picture 1" descr=""/>
          <p:cNvPicPr/>
          <p:nvPr/>
        </p:nvPicPr>
        <p:blipFill>
          <a:blip r:embed="rId1"/>
          <a:stretch/>
        </p:blipFill>
        <p:spPr>
          <a:xfrm>
            <a:off x="359640" y="1157400"/>
            <a:ext cx="9354600" cy="5329440"/>
          </a:xfrm>
          <a:prstGeom prst="rect">
            <a:avLst/>
          </a:prstGeom>
          <a:ln>
            <a:noFill/>
          </a:ln>
        </p:spPr>
      </p:pic>
      <p:pic>
        <p:nvPicPr>
          <p:cNvPr id="122" name="Picture 4" descr=""/>
          <p:cNvPicPr/>
          <p:nvPr/>
        </p:nvPicPr>
        <p:blipFill>
          <a:blip r:embed="rId2"/>
          <a:stretch/>
        </p:blipFill>
        <p:spPr>
          <a:xfrm>
            <a:off x="976680" y="1577520"/>
            <a:ext cx="3981960" cy="238032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pic>
        <p:nvPicPr>
          <p:cNvPr id="123" name="Picture 5" descr=""/>
          <p:cNvPicPr/>
          <p:nvPr/>
        </p:nvPicPr>
        <p:blipFill>
          <a:blip r:embed="rId3"/>
          <a:stretch/>
        </p:blipFill>
        <p:spPr>
          <a:xfrm>
            <a:off x="9643680" y="1558440"/>
            <a:ext cx="2188080" cy="1870200"/>
          </a:xfrm>
          <a:prstGeom prst="rect">
            <a:avLst/>
          </a:prstGeom>
          <a:ln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4"/>
          <a:stretch/>
        </p:blipFill>
        <p:spPr>
          <a:xfrm>
            <a:off x="8233200" y="383040"/>
            <a:ext cx="676800" cy="8172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9127440" y="431640"/>
            <a:ext cx="32205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How isloated members are?</a:t>
            </a:r>
            <a:endParaRPr b="0" lang="it-IT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264680" y="560880"/>
            <a:ext cx="5342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Bahnschrift SemiBold SemiConden"/>
              </a:rPr>
              <a:t>Indicator 4 – Betweenness Centrality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653760" y="4563720"/>
            <a:ext cx="1907640" cy="1280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Mean = 0.016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Max = 0.28 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000" spc="-1" strike="noStrike">
                <a:solidFill>
                  <a:srgbClr val="ffffff"/>
                </a:solidFill>
                <a:latin typeface="Bahnschrift SemiBold SemiConden"/>
              </a:rPr>
              <a:t>stDev =  0.048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28" name="Picture 4" descr=""/>
          <p:cNvPicPr/>
          <p:nvPr/>
        </p:nvPicPr>
        <p:blipFill>
          <a:blip r:embed="rId1"/>
          <a:stretch/>
        </p:blipFill>
        <p:spPr>
          <a:xfrm>
            <a:off x="486000" y="1285920"/>
            <a:ext cx="8658000" cy="4896000"/>
          </a:xfrm>
          <a:prstGeom prst="rect">
            <a:avLst/>
          </a:prstGeom>
          <a:ln>
            <a:noFill/>
          </a:ln>
        </p:spPr>
      </p:pic>
      <p:pic>
        <p:nvPicPr>
          <p:cNvPr id="129" name="Picture 5" descr=""/>
          <p:cNvPicPr/>
          <p:nvPr/>
        </p:nvPicPr>
        <p:blipFill>
          <a:blip r:embed="rId2"/>
          <a:stretch/>
        </p:blipFill>
        <p:spPr>
          <a:xfrm>
            <a:off x="4448520" y="1606320"/>
            <a:ext cx="4377960" cy="2617200"/>
          </a:xfrm>
          <a:prstGeom prst="rect">
            <a:avLst/>
          </a:prstGeom>
          <a:ln cap="rnd">
            <a:solidFill>
              <a:schemeClr val="tx1"/>
            </a:solidFill>
            <a:custDash/>
          </a:ln>
        </p:spPr>
      </p:pic>
      <p:pic>
        <p:nvPicPr>
          <p:cNvPr id="130" name="Picture 6" descr=""/>
          <p:cNvPicPr/>
          <p:nvPr/>
        </p:nvPicPr>
        <p:blipFill>
          <a:blip r:embed="rId3"/>
          <a:stretch/>
        </p:blipFill>
        <p:spPr>
          <a:xfrm>
            <a:off x="9148680" y="1713600"/>
            <a:ext cx="2789640" cy="2105640"/>
          </a:xfrm>
          <a:prstGeom prst="rect">
            <a:avLst/>
          </a:prstGeom>
          <a:ln>
            <a:noFill/>
          </a:ln>
        </p:spPr>
      </p:pic>
      <p:pic>
        <p:nvPicPr>
          <p:cNvPr id="131" name="Picture 7" descr=""/>
          <p:cNvPicPr/>
          <p:nvPr/>
        </p:nvPicPr>
        <p:blipFill>
          <a:blip r:embed="rId4"/>
          <a:stretch/>
        </p:blipFill>
        <p:spPr>
          <a:xfrm>
            <a:off x="8084880" y="383040"/>
            <a:ext cx="676800" cy="8172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8859960" y="370440"/>
            <a:ext cx="3220560" cy="10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Bahnschrift SemiBold SemiConden"/>
              </a:rPr>
              <a:t>Measure the member’s capacity to act like a bridge between clusters of members!</a:t>
            </a:r>
            <a:endParaRPr b="0" lang="it-IT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08f"/>
      </a:dk2>
      <a:lt2>
        <a:srgbClr val="67686a"/>
      </a:lt2>
      <a:accent1>
        <a:srgbClr val="ff8900"/>
      </a:accent1>
      <a:accent2>
        <a:srgbClr val="fff200"/>
      </a:accent2>
      <a:accent3>
        <a:srgbClr val="662d91"/>
      </a:accent3>
      <a:accent4>
        <a:srgbClr val="00aeef"/>
      </a:accent4>
      <a:accent5>
        <a:srgbClr val="23408f"/>
      </a:accent5>
      <a:accent6>
        <a:srgbClr val="4bbc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y_owner xmlns="7a27955c-8d6e-4ea3-adec-c12b7207bcf6">
      <UserInfo>
        <DisplayName>Petri Ovaskainen</DisplayName>
        <AccountId>65</AccountId>
        <AccountType/>
      </UserInfo>
    </oy_owner>
    <oy_keywordsNoteField xmlns="7a27955c-8d6e-4ea3-adec-c12b7207bcf6">
      <Terms xmlns="http://schemas.microsoft.com/office/infopath/2007/PartnerControls">
        <TermInfo>
          <TermName>Dokumenttipohjat</TermName>
          <TermId>778455bb-615e-47d7-8dbd-5c9cab4aadc7</TermId>
        </TermInfo>
      </Terms>
    </oy_keywordsNoteField>
    <TaxCatchAll xmlns="7a27955c-8d6e-4ea3-adec-c12b7207bcf6">
      <Value>627</Value>
      <Value>360</Value>
      <Value>492</Value>
    </TaxCatchAll>
    <oy_departmentNoteField xmlns="7a27955c-8d6e-4ea3-adec-c12b7207bcf6">
      <Terms xmlns="http://schemas.microsoft.com/office/infopath/2007/PartnerControls">
        <TermInfo>
          <TermName>240927 Viestintä, markkinointi ja yhteiskuntasuhteet</TermName>
          <TermId>8bd4d200-c4c0-4210-84f2-6f07028d2c73</TermId>
        </TermInfo>
      </Terms>
    </oy_departmentNoteField>
    <oy_subjectNoteField xmlns="7a27955c-8d6e-4ea3-adec-c12b7207bcf6">
      <Terms xmlns="http://schemas.microsoft.com/office/infopath/2007/PartnerControls"/>
    </oy_subjectNoteField>
    <oy_type xmlns="7a27955c-8d6e-4ea3-adec-c12b7207bcf6">
      <Terms xmlns="http://schemas.microsoft.com/office/infopath/2007/PartnerControls">
        <TermInfo>
          <TermName>Ohje</TermName>
          <TermId>62bdb1e9-6a4e-41b7-9f23-a2dfe98f3035</TermId>
        </TermInfo>
      </Terms>
    </oy_typ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hjeen liitetiedosto" ma:contentTypeID="0x010100E2C66806664B437490F488AF34B7AFF600BC774A1D3665C24690F2F9AE8E5A2357" ma:contentTypeVersion="7" ma:contentTypeDescription="Luo uusi asiakirja." ma:contentTypeScope="" ma:versionID="bb4f75568715989665221ebba0121580">
  <xsd:schema xmlns:xsd="http://www.w3.org/2001/XMLSchema" xmlns:xs="http://www.w3.org/2001/XMLSchema" xmlns:p="http://schemas.microsoft.com/office/2006/metadata/properties" xmlns:ns2="7a27955c-8d6e-4ea3-adec-c12b7207bcf6" targetNamespace="http://schemas.microsoft.com/office/2006/metadata/properties" ma:root="true" ma:fieldsID="57d2ca109bd465003444437a2474a8cd" ns2:_="">
    <xsd:import namespace="7a27955c-8d6e-4ea3-adec-c12b7207bcf6"/>
    <xsd:element name="properties">
      <xsd:complexType>
        <xsd:sequence>
          <xsd:element name="documentManagement">
            <xsd:complexType>
              <xsd:all>
                <xsd:element ref="ns2:oy_owner"/>
                <xsd:element ref="ns2:oy_subjectNoteField" minOccurs="0"/>
                <xsd:element ref="ns2:TaxCatchAll" minOccurs="0"/>
                <xsd:element ref="ns2:TaxCatchAllLabel" minOccurs="0"/>
                <xsd:element ref="ns2:oy_keywordsNoteField" minOccurs="0"/>
                <xsd:element ref="ns2:oy_departmentNoteField" minOccurs="0"/>
                <xsd:element ref="ns2:oy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7955c-8d6e-4ea3-adec-c12b7207bcf6" elementFormDefault="qualified">
    <xsd:import namespace="http://schemas.microsoft.com/office/2006/documentManagement/types"/>
    <xsd:import namespace="http://schemas.microsoft.com/office/infopath/2007/PartnerControls"/>
    <xsd:element name="oy_owner" ma:index="6" ma:displayName="Omistaja" ma:SharePointGroup="0" ma:internalName="oy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y_subjectNoteField" ma:index="8" nillable="true" ma:taxonomy="true" ma:internalName="oy_subjectNoteField" ma:taxonomyFieldName="oy_subject" ma:displayName="Aihe" ma:default="" ma:fieldId="{c407929f-a524-42cc-bf06-5b05f8efebf9}" ma:taxonomyMulti="true" ma:sspId="c8fedd44-943b-4f0e-a875-3874e0e1dcdb" ma:termSetId="0731efc9-d48d-42b3-91e5-2d662b8cb9b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753e2953-54b6-492d-97eb-1a39a348f186}" ma:internalName="TaxCatchAll" ma:showField="CatchAllData" ma:web="b720e6ba-4909-46bc-a58b-a615f6362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753e2953-54b6-492d-97eb-1a39a348f186}" ma:internalName="TaxCatchAllLabel" ma:readOnly="true" ma:showField="CatchAllDataLabel" ma:web="b720e6ba-4909-46bc-a58b-a615f6362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y_keywordsNoteField" ma:index="12" ma:taxonomy="true" ma:internalName="oy_keywordsNoteField" ma:taxonomyFieldName="oy_keywords" ma:displayName="Asiasanat" ma:default="" ma:fieldId="{07274a43-d5db-47bf-b71d-0e93fd3a25da}" ma:taxonomyMulti="true" ma:sspId="c8fedd44-943b-4f0e-a875-3874e0e1dcdb" ma:termSetId="09fe38f4-9159-4e18-a4ed-e533276758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y_departmentNoteField" ma:index="14" ma:taxonomy="true" ma:internalName="oy_departmentNoteField" ma:taxonomyFieldName="oy_department" ma:displayName="Yksikkö" ma:fieldId="{914c763d-1adc-4e6f-b78a-85ec05d9d601}" ma:taxonomyMulti="true" ma:sspId="c8fedd44-943b-4f0e-a875-3874e0e1dcdb" ma:termSetId="71146231-2ee0-4c23-83da-d63540f64c7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y_type" ma:index="17" nillable="true" ma:taxonomy="true" ma:internalName="oy_type" ma:taxonomyFieldName="oy_typeTaxonomy" ma:displayName="Tyyppi" ma:default="627;#Ohje|62bdb1e9-6a4e-41b7-9f23-a2dfe98f3035" ma:fieldId="{e5ccb5dd-47dd-49bb-924c-6a95b448f32f}" ma:sspId="c8fedd44-943b-4f0e-a875-3874e0e1dcdb" ma:termSetId="4073159f-3c0b-4d81-ba27-df63fc93e9d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Sisältölaji"/>
        <xsd:element ref="dc:title" maxOccurs="1" ma:index="1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E3B335-EBB8-4D93-BEAB-A5BBF9314A90}">
  <ds:schemaRefs>
    <ds:schemaRef ds:uri="http://schemas.microsoft.com/office/2006/metadata/properties"/>
    <ds:schemaRef ds:uri="http://schemas.microsoft.com/office/infopath/2007/PartnerControls"/>
    <ds:schemaRef ds:uri="7a27955c-8d6e-4ea3-adec-c12b7207bcf6"/>
  </ds:schemaRefs>
</ds:datastoreItem>
</file>

<file path=customXml/itemProps2.xml><?xml version="1.0" encoding="utf-8"?>
<ds:datastoreItem xmlns:ds="http://schemas.openxmlformats.org/officeDocument/2006/customXml" ds:itemID="{5F1E2240-3DDB-4D07-B3FC-E4101E7395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27955c-8d6e-4ea3-adec-c12b7207bc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0CFFFC-9E72-42D2-AE8A-D8FD86824A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LibreOffice/6.2.2.2$Linux_X86_64 LibreOffice_project/20$Build-2</Application>
  <Words>681</Words>
  <Paragraphs>126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2016-04-14T05:59:10Z</dcterms:created>
  <dc:creator/>
  <dc:description/>
  <dc:language>it-IT</dc:language>
  <cp:lastModifiedBy/>
  <dcterms:modified xsi:type="dcterms:W3CDTF">2019-04-28T12:15:05Z</dcterms:modified>
  <cp:revision>95</cp:revision>
  <dc:subject/>
  <dc:title>UniOulu PPT template ENG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0x010100E2C66806664B437490F488AF34B7AFF600BC774A1D3665C24690F2F9AE8E5A2357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37</vt:i4>
  </property>
  <property fmtid="{D5CDD505-2E9C-101B-9397-08002B2CF9AE}" pid="13" name="oy_department">
    <vt:lpwstr>492;#240927 Viestintä, markkinointi ja yhteiskuntasuhteet|8bd4d200-c4c0-4210-84f2-6f07028d2c73</vt:lpwstr>
  </property>
  <property fmtid="{D5CDD505-2E9C-101B-9397-08002B2CF9AE}" pid="14" name="oy_keywords">
    <vt:lpwstr>360;#Dokumenttipohjat|778455bb-615e-47d7-8dbd-5c9cab4aadc7</vt:lpwstr>
  </property>
  <property fmtid="{D5CDD505-2E9C-101B-9397-08002B2CF9AE}" pid="15" name="oy_subject">
    <vt:lpwstr/>
  </property>
  <property fmtid="{D5CDD505-2E9C-101B-9397-08002B2CF9AE}" pid="16" name="oy_typeTaxonomy">
    <vt:lpwstr>627;#Ohje|62bdb1e9-6a4e-41b7-9f23-a2dfe98f3035</vt:lpwstr>
  </property>
</Properties>
</file>